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51" d="100"/>
          <a:sy n="51" d="100"/>
        </p:scale>
        <p:origin x="-1464" y="-3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A332B5-06D3-4857-BB47-A7A55636C0D1}" type="datetimeFigureOut">
              <a:rPr lang="en-US" smtClean="0"/>
              <a:t>9/23/2021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02139E-F6DA-438B-836A-622A8131EF0C}" type="slidenum">
              <a:rPr lang="en-US" smtClean="0"/>
              <a:t>‹#›</a:t>
            </a:fld>
            <a:endParaRPr lang="en-US"/>
          </a:p>
        </p:txBody>
      </p:sp>
    </p:spTree>
    <p:extLst>
      <p:ext uri="{BB962C8B-B14F-4D97-AF65-F5344CB8AC3E}">
        <p14:creationId xmlns:p14="http://schemas.microsoft.com/office/powerpoint/2010/main" val="60508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Coronavirus affected people across the world both economically and socially. In the United States, the disease may have exacerbated a situation that was already getting worse. Health care disparities is believed to have increased during the pandemic period. As mentioned in the article, the concerns over the disparities seem to focus on how the minority racial groups such as African Americans interact with the health care system. The disparities in health care are connected to many factors including the belief that patients from the African American group are less likely to improve or even adhere to the recommended treatments. Other beliefs linked to the disparities include the belief that black patients are less responsible when it comes to their health. These beliefs have helped form the social biases in the health care system. </a:t>
            </a:r>
          </a:p>
        </p:txBody>
      </p:sp>
      <p:sp>
        <p:nvSpPr>
          <p:cNvPr id="4" name="Slide Number Placeholder 3"/>
          <p:cNvSpPr>
            <a:spLocks noGrp="1"/>
          </p:cNvSpPr>
          <p:nvPr>
            <p:ph type="sldNum" sz="quarter" idx="5"/>
          </p:nvPr>
        </p:nvSpPr>
        <p:spPr/>
        <p:txBody>
          <a:bodyPr/>
          <a:lstStyle/>
          <a:p>
            <a:fld id="{B402139E-F6DA-438B-836A-622A8131EF0C}" type="slidenum">
              <a:rPr lang="en-US" smtClean="0"/>
              <a:t>2</a:t>
            </a:fld>
            <a:endParaRPr lang="en-US"/>
          </a:p>
        </p:txBody>
      </p:sp>
    </p:spTree>
    <p:extLst>
      <p:ext uri="{BB962C8B-B14F-4D97-AF65-F5344CB8AC3E}">
        <p14:creationId xmlns:p14="http://schemas.microsoft.com/office/powerpoint/2010/main" val="2748504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of emphasis in this article is that there is need to create an equitable health care system that supports every individual. Racial disparity in the health care system, as mentioned in the article, is extended by beliefs that seem to support the racial superiority and inferiority concept-that one race is better than the other. Using evidence from expert opinions and research studies, this article highlights the arguments that support the notion that racial disparity exists and have exacerbated during the pandemic. The key stakeholders in this article are the doctors who are pushing for a change in the system that appears to care for those with the financial capacity to afford the quality care. </a:t>
            </a:r>
          </a:p>
        </p:txBody>
      </p:sp>
      <p:sp>
        <p:nvSpPr>
          <p:cNvPr id="4" name="Slide Number Placeholder 3"/>
          <p:cNvSpPr>
            <a:spLocks noGrp="1"/>
          </p:cNvSpPr>
          <p:nvPr>
            <p:ph type="sldNum" sz="quarter" idx="5"/>
          </p:nvPr>
        </p:nvSpPr>
        <p:spPr/>
        <p:txBody>
          <a:bodyPr/>
          <a:lstStyle/>
          <a:p>
            <a:fld id="{B402139E-F6DA-438B-836A-622A8131EF0C}" type="slidenum">
              <a:rPr lang="en-US" smtClean="0"/>
              <a:t>3</a:t>
            </a:fld>
            <a:endParaRPr lang="en-US"/>
          </a:p>
        </p:txBody>
      </p:sp>
    </p:spTree>
    <p:extLst>
      <p:ext uri="{BB962C8B-B14F-4D97-AF65-F5344CB8AC3E}">
        <p14:creationId xmlns:p14="http://schemas.microsoft.com/office/powerpoint/2010/main" val="181344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care disparity is a problem that will continue to influence health care policies. However, as mentioned in the article, the mantle cannot be left to the policymakers alone. Based on opinions from medical experts, this article highlights the reasons why health care disparity has continued even with the initiatives and policy interventions already in place. This issue can affect a practitioner because they will not focus on giving the best care to the groups believed to be less responsible about their health or may not follow the medical directives. To patients, this issue may reduce their morale to visit clinics and medical facilities when they need health care services because they know that the doctors or practitioners will not concentrate on giving them the best. </a:t>
            </a:r>
          </a:p>
        </p:txBody>
      </p:sp>
      <p:sp>
        <p:nvSpPr>
          <p:cNvPr id="4" name="Slide Number Placeholder 3"/>
          <p:cNvSpPr>
            <a:spLocks noGrp="1"/>
          </p:cNvSpPr>
          <p:nvPr>
            <p:ph type="sldNum" sz="quarter" idx="5"/>
          </p:nvPr>
        </p:nvSpPr>
        <p:spPr/>
        <p:txBody>
          <a:bodyPr/>
          <a:lstStyle/>
          <a:p>
            <a:fld id="{B402139E-F6DA-438B-836A-622A8131EF0C}" type="slidenum">
              <a:rPr lang="en-US" smtClean="0"/>
              <a:t>4</a:t>
            </a:fld>
            <a:endParaRPr lang="en-US"/>
          </a:p>
        </p:txBody>
      </p:sp>
    </p:spTree>
    <p:extLst>
      <p:ext uri="{BB962C8B-B14F-4D97-AF65-F5344CB8AC3E}">
        <p14:creationId xmlns:p14="http://schemas.microsoft.com/office/powerpoint/2010/main" val="22885655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CAFFA90-42B6-48D3-9F7B-B57817FD41BD}" type="datetimeFigureOut">
              <a:rPr lang="en-US" smtClean="0"/>
              <a:t>9/23/2021</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4903D769-F37D-4F67-AE0C-3A3FEF56F1B2}"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2317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FA90-42B6-48D3-9F7B-B57817FD41BD}"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3D769-F37D-4F67-AE0C-3A3FEF56F1B2}" type="slidenum">
              <a:rPr lang="en-US" smtClean="0"/>
              <a:t>‹#›</a:t>
            </a:fld>
            <a:endParaRPr lang="en-US"/>
          </a:p>
        </p:txBody>
      </p:sp>
    </p:spTree>
    <p:extLst>
      <p:ext uri="{BB962C8B-B14F-4D97-AF65-F5344CB8AC3E}">
        <p14:creationId xmlns:p14="http://schemas.microsoft.com/office/powerpoint/2010/main" val="542401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AFFA90-42B6-48D3-9F7B-B57817FD41BD}"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3D769-F37D-4F67-AE0C-3A3FEF56F1B2}"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9415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CAFFA90-42B6-48D3-9F7B-B57817FD41BD}" type="datetimeFigureOut">
              <a:rPr lang="en-US" smtClean="0"/>
              <a:t>9/23/2021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03D769-F37D-4F67-AE0C-3A3FEF56F1B2}" type="slidenum">
              <a:rPr lang="en-US" smtClean="0"/>
              <a:t>‹#›</a:t>
            </a:fld>
            <a:endParaRPr lang="en-US"/>
          </a:p>
        </p:txBody>
      </p:sp>
    </p:spTree>
    <p:extLst>
      <p:ext uri="{BB962C8B-B14F-4D97-AF65-F5344CB8AC3E}">
        <p14:creationId xmlns:p14="http://schemas.microsoft.com/office/powerpoint/2010/main" val="2295079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CAFFA90-42B6-48D3-9F7B-B57817FD41BD}" type="datetimeFigureOut">
              <a:rPr lang="en-US" smtClean="0"/>
              <a:t>9/23/2021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03D769-F37D-4F67-AE0C-3A3FEF56F1B2}"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2589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CAFFA90-42B6-48D3-9F7B-B57817FD41BD}" type="datetimeFigureOut">
              <a:rPr lang="en-US" smtClean="0"/>
              <a:t>9/23/2021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03D769-F37D-4F67-AE0C-3A3FEF56F1B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621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AFFA90-42B6-48D3-9F7B-B57817FD41BD}" type="datetimeFigureOut">
              <a:rPr lang="en-US" smtClean="0"/>
              <a:t>9/23/2021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03D769-F37D-4F67-AE0C-3A3FEF56F1B2}" type="slidenum">
              <a:rPr lang="en-US" smtClean="0"/>
              <a:t>‹#›</a:t>
            </a:fld>
            <a:endParaRPr lang="en-US"/>
          </a:p>
        </p:txBody>
      </p:sp>
    </p:spTree>
    <p:extLst>
      <p:ext uri="{BB962C8B-B14F-4D97-AF65-F5344CB8AC3E}">
        <p14:creationId xmlns:p14="http://schemas.microsoft.com/office/powerpoint/2010/main" val="3254802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AFFA90-42B6-48D3-9F7B-B57817FD41BD}" type="datetimeFigureOut">
              <a:rPr lang="en-US" smtClean="0"/>
              <a:t>9/23/2021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03D769-F37D-4F67-AE0C-3A3FEF56F1B2}"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331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AFFA90-42B6-48D3-9F7B-B57817FD41BD}" type="datetimeFigureOut">
              <a:rPr lang="en-US" smtClean="0"/>
              <a:t>9/23/2021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03D769-F37D-4F67-AE0C-3A3FEF56F1B2}" type="slidenum">
              <a:rPr lang="en-US" smtClean="0"/>
              <a:t>‹#›</a:t>
            </a:fld>
            <a:endParaRPr lang="en-US"/>
          </a:p>
        </p:txBody>
      </p:sp>
    </p:spTree>
    <p:extLst>
      <p:ext uri="{BB962C8B-B14F-4D97-AF65-F5344CB8AC3E}">
        <p14:creationId xmlns:p14="http://schemas.microsoft.com/office/powerpoint/2010/main" val="471716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AFFA90-42B6-48D3-9F7B-B57817FD41BD}" type="datetimeFigureOut">
              <a:rPr lang="en-US" smtClean="0"/>
              <a:t>9/23/2021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03D769-F37D-4F67-AE0C-3A3FEF56F1B2}" type="slidenum">
              <a:rPr lang="en-US" smtClean="0"/>
              <a:t>‹#›</a:t>
            </a:fld>
            <a:endParaRPr lang="en-US"/>
          </a:p>
        </p:txBody>
      </p:sp>
    </p:spTree>
    <p:extLst>
      <p:ext uri="{BB962C8B-B14F-4D97-AF65-F5344CB8AC3E}">
        <p14:creationId xmlns:p14="http://schemas.microsoft.com/office/powerpoint/2010/main" val="3626082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AFFA90-42B6-48D3-9F7B-B57817FD41BD}"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3D769-F37D-4F67-AE0C-3A3FEF56F1B2}"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7109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AFFA90-42B6-48D3-9F7B-B57817FD41BD}"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3D769-F37D-4F67-AE0C-3A3FEF56F1B2}"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1046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AFFA90-42B6-48D3-9F7B-B57817FD41BD}"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3D769-F37D-4F67-AE0C-3A3FEF56F1B2}" type="slidenum">
              <a:rPr lang="en-US" smtClean="0"/>
              <a:t>‹#›</a:t>
            </a:fld>
            <a:endParaRPr lang="en-US"/>
          </a:p>
        </p:txBody>
      </p:sp>
    </p:spTree>
    <p:extLst>
      <p:ext uri="{BB962C8B-B14F-4D97-AF65-F5344CB8AC3E}">
        <p14:creationId xmlns:p14="http://schemas.microsoft.com/office/powerpoint/2010/main" val="37188195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AFFA90-42B6-48D3-9F7B-B57817FD41BD}"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3D769-F37D-4F67-AE0C-3A3FEF56F1B2}"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1571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AFFA90-42B6-48D3-9F7B-B57817FD41BD}"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3D769-F37D-4F67-AE0C-3A3FEF56F1B2}"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3549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FA90-42B6-48D3-9F7B-B57817FD41BD}"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3D769-F37D-4F67-AE0C-3A3FEF56F1B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480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FA90-42B6-48D3-9F7B-B57817FD41BD}" type="datetimeFigureOut">
              <a:rPr lang="en-US" smtClean="0"/>
              <a:t>9/23/2021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03D769-F37D-4F67-AE0C-3A3FEF56F1B2}"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5433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CAFFA90-42B6-48D3-9F7B-B57817FD41BD}" type="datetimeFigureOut">
              <a:rPr lang="en-US" smtClean="0"/>
              <a:t>9/23/2021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903D769-F37D-4F67-AE0C-3A3FEF56F1B2}" type="slidenum">
              <a:rPr lang="en-US" smtClean="0"/>
              <a:t>‹#›</a:t>
            </a:fld>
            <a:endParaRPr lang="en-US"/>
          </a:p>
        </p:txBody>
      </p:sp>
    </p:spTree>
    <p:extLst>
      <p:ext uri="{BB962C8B-B14F-4D97-AF65-F5344CB8AC3E}">
        <p14:creationId xmlns:p14="http://schemas.microsoft.com/office/powerpoint/2010/main" val="32023087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F9391C-B4DD-46BE-9C0A-DD2B6F848E41}"/>
              </a:ext>
            </a:extLst>
          </p:cNvPr>
          <p:cNvSpPr>
            <a:spLocks noGrp="1"/>
          </p:cNvSpPr>
          <p:nvPr>
            <p:ph type="ctrTitle"/>
          </p:nvPr>
        </p:nvSpPr>
        <p:spPr/>
        <p:txBody>
          <a:bodyPr/>
          <a:lstStyle/>
          <a:p>
            <a:r>
              <a:rPr lang="en-US" sz="3200" dirty="0"/>
              <a:t>“Our system is not built to serve everyone equally”: Doctors push for an end to racial discrimination in health care</a:t>
            </a:r>
          </a:p>
        </p:txBody>
      </p:sp>
      <p:sp>
        <p:nvSpPr>
          <p:cNvPr id="3" name="Subtitle 2">
            <a:extLst>
              <a:ext uri="{FF2B5EF4-FFF2-40B4-BE49-F238E27FC236}">
                <a16:creationId xmlns:a16="http://schemas.microsoft.com/office/drawing/2014/main" xmlns="" id="{C2914031-2A51-4714-99A6-6BE33C355D8D}"/>
              </a:ext>
            </a:extLst>
          </p:cNvPr>
          <p:cNvSpPr>
            <a:spLocks noGrp="1"/>
          </p:cNvSpPr>
          <p:nvPr>
            <p:ph type="subTitle" idx="1"/>
          </p:nvPr>
        </p:nvSpPr>
        <p:spPr/>
        <p:txBody>
          <a:bodyPr/>
          <a:lstStyle/>
          <a:p>
            <a:r>
              <a:rPr lang="en-US" dirty="0"/>
              <a:t>Student’s Name </a:t>
            </a:r>
          </a:p>
          <a:p>
            <a:r>
              <a:rPr lang="en-US" dirty="0"/>
              <a:t>Institution </a:t>
            </a:r>
          </a:p>
        </p:txBody>
      </p:sp>
    </p:spTree>
    <p:extLst>
      <p:ext uri="{BB962C8B-B14F-4D97-AF65-F5344CB8AC3E}">
        <p14:creationId xmlns:p14="http://schemas.microsoft.com/office/powerpoint/2010/main" val="28798651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0FABCF-C9E6-4F4A-A09F-8AB2026F9A23}"/>
              </a:ext>
            </a:extLst>
          </p:cNvPr>
          <p:cNvSpPr>
            <a:spLocks noGrp="1"/>
          </p:cNvSpPr>
          <p:nvPr>
            <p:ph type="title"/>
          </p:nvPr>
        </p:nvSpPr>
        <p:spPr/>
        <p:txBody>
          <a:bodyPr/>
          <a:lstStyle/>
          <a:p>
            <a:r>
              <a:rPr lang="en-US" dirty="0"/>
              <a:t>Description of the Issue </a:t>
            </a:r>
          </a:p>
        </p:txBody>
      </p:sp>
      <p:sp>
        <p:nvSpPr>
          <p:cNvPr id="3" name="Content Placeholder 2">
            <a:extLst>
              <a:ext uri="{FF2B5EF4-FFF2-40B4-BE49-F238E27FC236}">
                <a16:creationId xmlns:a16="http://schemas.microsoft.com/office/drawing/2014/main" xmlns="" id="{FDDF465A-827F-44EC-B30C-8B545ECFC009}"/>
              </a:ext>
            </a:extLst>
          </p:cNvPr>
          <p:cNvSpPr>
            <a:spLocks noGrp="1"/>
          </p:cNvSpPr>
          <p:nvPr>
            <p:ph idx="1"/>
          </p:nvPr>
        </p:nvSpPr>
        <p:spPr/>
        <p:txBody>
          <a:bodyPr>
            <a:normAutofit fontScale="92500"/>
          </a:bodyPr>
          <a:lstStyle/>
          <a:p>
            <a:r>
              <a:rPr lang="en-US" b="1" dirty="0"/>
              <a:t>Health care discrimination </a:t>
            </a:r>
          </a:p>
          <a:p>
            <a:r>
              <a:rPr lang="en-US" dirty="0"/>
              <a:t>Health care discrimination and disparities have existed for many years </a:t>
            </a:r>
          </a:p>
          <a:p>
            <a:r>
              <a:rPr lang="en-US" dirty="0"/>
              <a:t>Despite the government attempts and initiatives to address the issue </a:t>
            </a:r>
          </a:p>
          <a:p>
            <a:r>
              <a:rPr lang="en-US" dirty="0"/>
              <a:t>During the coronavirus pandemic, these disparities have exponentially increased </a:t>
            </a:r>
          </a:p>
          <a:p>
            <a:r>
              <a:rPr lang="en-US" dirty="0"/>
              <a:t>The disparities are linked to many factors including:</a:t>
            </a:r>
          </a:p>
          <a:p>
            <a:r>
              <a:rPr lang="en-US" dirty="0"/>
              <a:t>Doctors belief that black patients are less likely to improve, adhere to the medications, and less responsible for their health</a:t>
            </a:r>
          </a:p>
        </p:txBody>
      </p:sp>
    </p:spTree>
    <p:extLst>
      <p:ext uri="{BB962C8B-B14F-4D97-AF65-F5344CB8AC3E}">
        <p14:creationId xmlns:p14="http://schemas.microsoft.com/office/powerpoint/2010/main" val="2113964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449448-9D6E-4114-9C4E-14346A7C705E}"/>
              </a:ext>
            </a:extLst>
          </p:cNvPr>
          <p:cNvSpPr>
            <a:spLocks noGrp="1"/>
          </p:cNvSpPr>
          <p:nvPr>
            <p:ph type="title"/>
          </p:nvPr>
        </p:nvSpPr>
        <p:spPr/>
        <p:txBody>
          <a:bodyPr/>
          <a:lstStyle/>
          <a:p>
            <a:r>
              <a:rPr lang="en-US" dirty="0"/>
              <a:t>Analysis</a:t>
            </a:r>
          </a:p>
        </p:txBody>
      </p:sp>
      <p:sp>
        <p:nvSpPr>
          <p:cNvPr id="3" name="Content Placeholder 2">
            <a:extLst>
              <a:ext uri="{FF2B5EF4-FFF2-40B4-BE49-F238E27FC236}">
                <a16:creationId xmlns:a16="http://schemas.microsoft.com/office/drawing/2014/main" xmlns="" id="{523DDDB5-A9C7-4B99-969D-4B989B338AD1}"/>
              </a:ext>
            </a:extLst>
          </p:cNvPr>
          <p:cNvSpPr>
            <a:spLocks noGrp="1"/>
          </p:cNvSpPr>
          <p:nvPr>
            <p:ph idx="1"/>
          </p:nvPr>
        </p:nvSpPr>
        <p:spPr/>
        <p:txBody>
          <a:bodyPr/>
          <a:lstStyle/>
          <a:p>
            <a:r>
              <a:rPr lang="en-US" b="1" dirty="0"/>
              <a:t>Key Stakeholders </a:t>
            </a:r>
          </a:p>
          <a:p>
            <a:r>
              <a:rPr lang="en-US" dirty="0"/>
              <a:t>The key stakeholders in the article are doctors </a:t>
            </a:r>
          </a:p>
          <a:p>
            <a:r>
              <a:rPr lang="en-US" dirty="0"/>
              <a:t>Doctors are pushing for a change in the discriminatory health outcomes </a:t>
            </a:r>
          </a:p>
          <a:p>
            <a:r>
              <a:rPr lang="en-US" b="1" dirty="0"/>
              <a:t>The point of author: </a:t>
            </a:r>
            <a:r>
              <a:rPr lang="en-US" dirty="0"/>
              <a:t>quality care for all Americans irrespective of racial group </a:t>
            </a:r>
          </a:p>
          <a:p>
            <a:r>
              <a:rPr lang="en-US" b="1" dirty="0"/>
              <a:t>Evidence</a:t>
            </a:r>
            <a:r>
              <a:rPr lang="en-US" dirty="0"/>
              <a:t>: Quotes from experts such as Dr. Cameron from University of Virginia, Dr, Martin Luther King, and research studies</a:t>
            </a:r>
          </a:p>
        </p:txBody>
      </p:sp>
    </p:spTree>
    <p:extLst>
      <p:ext uri="{BB962C8B-B14F-4D97-AF65-F5344CB8AC3E}">
        <p14:creationId xmlns:p14="http://schemas.microsoft.com/office/powerpoint/2010/main" val="1231947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D45428-BF86-477C-8F77-29C7802FD300}"/>
              </a:ext>
            </a:extLst>
          </p:cNvPr>
          <p:cNvSpPr>
            <a:spLocks noGrp="1"/>
          </p:cNvSpPr>
          <p:nvPr>
            <p:ph type="title"/>
          </p:nvPr>
        </p:nvSpPr>
        <p:spPr/>
        <p:txBody>
          <a:bodyPr/>
          <a:lstStyle/>
          <a:p>
            <a:r>
              <a:rPr lang="en-US" dirty="0"/>
              <a:t>Analysis…….</a:t>
            </a:r>
          </a:p>
        </p:txBody>
      </p:sp>
      <p:sp>
        <p:nvSpPr>
          <p:cNvPr id="3" name="Content Placeholder 2">
            <a:extLst>
              <a:ext uri="{FF2B5EF4-FFF2-40B4-BE49-F238E27FC236}">
                <a16:creationId xmlns:a16="http://schemas.microsoft.com/office/drawing/2014/main" xmlns="" id="{71DC9711-C876-48D0-885F-5261CC70CDAA}"/>
              </a:ext>
            </a:extLst>
          </p:cNvPr>
          <p:cNvSpPr>
            <a:spLocks noGrp="1"/>
          </p:cNvSpPr>
          <p:nvPr>
            <p:ph idx="1"/>
          </p:nvPr>
        </p:nvSpPr>
        <p:spPr/>
        <p:txBody>
          <a:bodyPr>
            <a:normAutofit fontScale="92500"/>
          </a:bodyPr>
          <a:lstStyle/>
          <a:p>
            <a:r>
              <a:rPr lang="en-US" dirty="0"/>
              <a:t>The issue affect the work I currently do: </a:t>
            </a:r>
          </a:p>
          <a:p>
            <a:r>
              <a:rPr lang="en-US" dirty="0"/>
              <a:t>As a nurse student, the beliefs linked to racial disparity would affect health care delivery </a:t>
            </a:r>
          </a:p>
          <a:p>
            <a:r>
              <a:rPr lang="en-US" dirty="0"/>
              <a:t>This issue would affect patients </a:t>
            </a:r>
          </a:p>
          <a:p>
            <a:r>
              <a:rPr lang="en-US" dirty="0"/>
              <a:t>It can reduce the number of people from minority groups coming for care services</a:t>
            </a:r>
          </a:p>
          <a:p>
            <a:r>
              <a:rPr lang="en-US" dirty="0"/>
              <a:t>Patients from this group may feel that they will not be cared for due to pre-conceived beliefs and notion about their involvement with the health care system</a:t>
            </a:r>
          </a:p>
          <a:p>
            <a:endParaRPr lang="en-US" dirty="0"/>
          </a:p>
        </p:txBody>
      </p:sp>
    </p:spTree>
    <p:extLst>
      <p:ext uri="{BB962C8B-B14F-4D97-AF65-F5344CB8AC3E}">
        <p14:creationId xmlns:p14="http://schemas.microsoft.com/office/powerpoint/2010/main" val="1820021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B5E312-1040-497D-BD92-91BFE48D8410}"/>
              </a:ext>
            </a:extLst>
          </p:cNvPr>
          <p:cNvSpPr>
            <a:spLocks noGrp="1"/>
          </p:cNvSpPr>
          <p:nvPr>
            <p:ph type="title"/>
          </p:nvPr>
        </p:nvSpPr>
        <p:spPr/>
        <p:txBody>
          <a:bodyPr/>
          <a:lstStyle/>
          <a:p>
            <a:r>
              <a:rPr lang="en-US" dirty="0"/>
              <a:t>Reference </a:t>
            </a:r>
          </a:p>
        </p:txBody>
      </p:sp>
      <p:sp>
        <p:nvSpPr>
          <p:cNvPr id="3" name="Content Placeholder 2">
            <a:extLst>
              <a:ext uri="{FF2B5EF4-FFF2-40B4-BE49-F238E27FC236}">
                <a16:creationId xmlns:a16="http://schemas.microsoft.com/office/drawing/2014/main" xmlns="" id="{9BC93B29-F758-4DA1-8563-F638F8BA0BA1}"/>
              </a:ext>
            </a:extLst>
          </p:cNvPr>
          <p:cNvSpPr>
            <a:spLocks noGrp="1"/>
          </p:cNvSpPr>
          <p:nvPr>
            <p:ph idx="1"/>
          </p:nvPr>
        </p:nvSpPr>
        <p:spPr/>
        <p:txBody>
          <a:bodyPr/>
          <a:lstStyle/>
          <a:p>
            <a:r>
              <a:rPr lang="en-US" dirty="0"/>
              <a:t>Cohen, L. (2020, July 6). “Our System is not build to serve everyone equally”: Doctors push for an end to racial discrimination in health care. </a:t>
            </a:r>
            <a:r>
              <a:rPr lang="en-US" i="1" dirty="0"/>
              <a:t>CBS News</a:t>
            </a:r>
            <a:r>
              <a:rPr lang="en-US" dirty="0"/>
              <a:t>. https://www.cbsnews.com/news/health-care-system-racial-discrimination-equality/</a:t>
            </a:r>
          </a:p>
        </p:txBody>
      </p:sp>
    </p:spTree>
    <p:extLst>
      <p:ext uri="{BB962C8B-B14F-4D97-AF65-F5344CB8AC3E}">
        <p14:creationId xmlns:p14="http://schemas.microsoft.com/office/powerpoint/2010/main" val="284748163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53</TotalTime>
  <Words>670</Words>
  <Application>Microsoft Office PowerPoint</Application>
  <PresentationFormat>Custom</PresentationFormat>
  <Paragraphs>30</Paragraphs>
  <Slides>5</Slides>
  <Notes>3</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Organic</vt:lpstr>
      <vt:lpstr>“Our system is not built to serve everyone equally”: Doctors push for an end to racial discrimination in health care</vt:lpstr>
      <vt:lpstr>Description of the Issue </vt:lpstr>
      <vt:lpstr>Analysis</vt:lpstr>
      <vt:lpstr>Analysis…….</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system is not built to serve everyone equally”: Doctors push for an end to racial discrimination in health care</dc:title>
  <dc:creator>steve</dc:creator>
  <cp:lastModifiedBy>VINNY</cp:lastModifiedBy>
  <cp:revision>1</cp:revision>
  <dcterms:created xsi:type="dcterms:W3CDTF">2021-09-23T05:26:01Z</dcterms:created>
  <dcterms:modified xsi:type="dcterms:W3CDTF">2021-09-23T18:06:12Z</dcterms:modified>
</cp:coreProperties>
</file>